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6858000" cy="9906000" type="A4"/>
  <p:notesSz cx="9866313" cy="6735763"/>
  <p:defaultTextStyle>
    <a:defPPr>
      <a:defRPr lang="ja-JP"/>
    </a:defPPr>
    <a:lvl1pPr marL="0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78918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57837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436755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915673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394591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873511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352429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831347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600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3" autoAdjust="0"/>
    <p:restoredTop sz="94604" autoAdjust="0"/>
  </p:normalViewPr>
  <p:slideViewPr>
    <p:cSldViewPr>
      <p:cViewPr varScale="1">
        <p:scale>
          <a:sx n="56" d="100"/>
          <a:sy n="56" d="100"/>
        </p:scale>
        <p:origin x="2414" y="62"/>
      </p:cViewPr>
      <p:guideLst>
        <p:guide orient="horz" pos="3120"/>
        <p:guide pos="2160"/>
      </p:guideLst>
    </p:cSldViewPr>
  </p:slideViewPr>
  <p:notesTextViewPr>
    <p:cViewPr>
      <p:scale>
        <a:sx n="300" d="100"/>
        <a:sy n="3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276255" cy="337059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7734" y="2"/>
            <a:ext cx="4276254" cy="337059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01D7DE7E-E823-447D-85FE-34A5AE7EC08E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397620"/>
            <a:ext cx="4276255" cy="337059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7734" y="6397620"/>
            <a:ext cx="4276254" cy="337059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89FC0E46-9B51-4D6D-A44B-66510EEDB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568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655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001" y="0"/>
            <a:ext cx="4276725" cy="33655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E653C9F-CCDE-4A45-B06E-1459802D78CD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59238" y="504825"/>
            <a:ext cx="174783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424" y="3198814"/>
            <a:ext cx="7893050" cy="3032126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626"/>
            <a:ext cx="4275138" cy="33655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001" y="6397626"/>
            <a:ext cx="4276725" cy="33655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80C7FF2A-C598-4850-A3B7-D9A2E7C1B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715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7FF2A-C598-4850-A3B7-D9A2E7C1BAF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22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3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049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609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07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57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6" y="6365522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6" y="4198586"/>
            <a:ext cx="5829300" cy="216693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1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578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7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51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4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3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608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081868"/>
            <a:ext cx="2257425" cy="871590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8"/>
            <a:ext cx="2257425" cy="871590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620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18" indent="0">
              <a:buNone/>
              <a:defRPr sz="2100" b="1"/>
            </a:lvl2pPr>
            <a:lvl3pPr marL="957837" indent="0">
              <a:buNone/>
              <a:defRPr sz="1800" b="1"/>
            </a:lvl3pPr>
            <a:lvl4pPr marL="1436755" indent="0">
              <a:buNone/>
              <a:defRPr sz="1600" b="1"/>
            </a:lvl4pPr>
            <a:lvl5pPr marL="1915673" indent="0">
              <a:buNone/>
              <a:defRPr sz="1600" b="1"/>
            </a:lvl5pPr>
            <a:lvl6pPr marL="2394591" indent="0">
              <a:buNone/>
              <a:defRPr sz="1600" b="1"/>
            </a:lvl6pPr>
            <a:lvl7pPr marL="2873511" indent="0">
              <a:buNone/>
              <a:defRPr sz="1600" b="1"/>
            </a:lvl7pPr>
            <a:lvl8pPr marL="3352429" indent="0">
              <a:buNone/>
              <a:defRPr sz="1600" b="1"/>
            </a:lvl8pPr>
            <a:lvl9pPr marL="3831347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5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18" indent="0">
              <a:buNone/>
              <a:defRPr sz="2100" b="1"/>
            </a:lvl2pPr>
            <a:lvl3pPr marL="957837" indent="0">
              <a:buNone/>
              <a:defRPr sz="1800" b="1"/>
            </a:lvl3pPr>
            <a:lvl4pPr marL="1436755" indent="0">
              <a:buNone/>
              <a:defRPr sz="1600" b="1"/>
            </a:lvl4pPr>
            <a:lvl5pPr marL="1915673" indent="0">
              <a:buNone/>
              <a:defRPr sz="1600" b="1"/>
            </a:lvl5pPr>
            <a:lvl6pPr marL="2394591" indent="0">
              <a:buNone/>
              <a:defRPr sz="1600" b="1"/>
            </a:lvl6pPr>
            <a:lvl7pPr marL="2873511" indent="0">
              <a:buNone/>
              <a:defRPr sz="1600" b="1"/>
            </a:lvl7pPr>
            <a:lvl8pPr marL="3352429" indent="0">
              <a:buNone/>
              <a:defRPr sz="1600" b="1"/>
            </a:lvl8pPr>
            <a:lvl9pPr marL="3831347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5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527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047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682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3" cy="845449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1"/>
          </a:xfrm>
        </p:spPr>
        <p:txBody>
          <a:bodyPr/>
          <a:lstStyle>
            <a:lvl1pPr marL="0" indent="0">
              <a:buNone/>
              <a:defRPr sz="1500"/>
            </a:lvl1pPr>
            <a:lvl2pPr marL="478918" indent="0">
              <a:buNone/>
              <a:defRPr sz="1300"/>
            </a:lvl2pPr>
            <a:lvl3pPr marL="957837" indent="0">
              <a:buNone/>
              <a:defRPr sz="1100"/>
            </a:lvl3pPr>
            <a:lvl4pPr marL="1436755" indent="0">
              <a:buNone/>
              <a:defRPr sz="1000"/>
            </a:lvl4pPr>
            <a:lvl5pPr marL="1915673" indent="0">
              <a:buNone/>
              <a:defRPr sz="1000"/>
            </a:lvl5pPr>
            <a:lvl6pPr marL="2394591" indent="0">
              <a:buNone/>
              <a:defRPr sz="1000"/>
            </a:lvl6pPr>
            <a:lvl7pPr marL="2873511" indent="0">
              <a:buNone/>
              <a:defRPr sz="1000"/>
            </a:lvl7pPr>
            <a:lvl8pPr marL="3352429" indent="0">
              <a:buNone/>
              <a:defRPr sz="1000"/>
            </a:lvl8pPr>
            <a:lvl9pPr marL="3831347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357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918" indent="0">
              <a:buNone/>
              <a:defRPr sz="2900"/>
            </a:lvl2pPr>
            <a:lvl3pPr marL="957837" indent="0">
              <a:buNone/>
              <a:defRPr sz="2500"/>
            </a:lvl3pPr>
            <a:lvl4pPr marL="1436755" indent="0">
              <a:buNone/>
              <a:defRPr sz="2100"/>
            </a:lvl4pPr>
            <a:lvl5pPr marL="1915673" indent="0">
              <a:buNone/>
              <a:defRPr sz="2100"/>
            </a:lvl5pPr>
            <a:lvl6pPr marL="2394591" indent="0">
              <a:buNone/>
              <a:defRPr sz="2100"/>
            </a:lvl6pPr>
            <a:lvl7pPr marL="2873511" indent="0">
              <a:buNone/>
              <a:defRPr sz="2100"/>
            </a:lvl7pPr>
            <a:lvl8pPr marL="3352429" indent="0">
              <a:buNone/>
              <a:defRPr sz="2100"/>
            </a:lvl8pPr>
            <a:lvl9pPr marL="3831347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78918" indent="0">
              <a:buNone/>
              <a:defRPr sz="1300"/>
            </a:lvl2pPr>
            <a:lvl3pPr marL="957837" indent="0">
              <a:buNone/>
              <a:defRPr sz="1100"/>
            </a:lvl3pPr>
            <a:lvl4pPr marL="1436755" indent="0">
              <a:buNone/>
              <a:defRPr sz="1000"/>
            </a:lvl4pPr>
            <a:lvl5pPr marL="1915673" indent="0">
              <a:buNone/>
              <a:defRPr sz="1000"/>
            </a:lvl5pPr>
            <a:lvl6pPr marL="2394591" indent="0">
              <a:buNone/>
              <a:defRPr sz="1000"/>
            </a:lvl6pPr>
            <a:lvl7pPr marL="2873511" indent="0">
              <a:buNone/>
              <a:defRPr sz="1000"/>
            </a:lvl7pPr>
            <a:lvl8pPr marL="3352429" indent="0">
              <a:buNone/>
              <a:defRPr sz="1000"/>
            </a:lvl8pPr>
            <a:lvl9pPr marL="3831347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0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5784" tIns="47892" rIns="95784" bIns="4789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5784" tIns="47892" rIns="95784" bIns="4789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B4524-F4E5-4CAB-B49B-594633419C51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1" y="9181395"/>
            <a:ext cx="2171700" cy="527403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702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837" rtl="0" eaLnBrk="1" latinLnBrk="0" hangingPunct="1">
        <a:spcBef>
          <a:spcPct val="0"/>
        </a:spcBef>
        <a:buNone/>
        <a:defRPr kumimoji="1"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9" indent="-35918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43" indent="-299324" algn="l" defTabSz="957837" rtl="0" eaLnBrk="1" latinLnBrk="0" hangingPunct="1">
        <a:spcBef>
          <a:spcPct val="20000"/>
        </a:spcBef>
        <a:buFont typeface="Arial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96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214" indent="-239459" algn="l" defTabSz="957837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132" indent="-239459" algn="l" defTabSz="957837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4051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70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88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806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18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37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55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73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91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511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429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347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96481" y="3000021"/>
            <a:ext cx="6665038" cy="55225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97" tIns="44348" rIns="88697" bIns="44348"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64" y="90000"/>
            <a:ext cx="357108" cy="36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332656" y="108000"/>
            <a:ext cx="755830" cy="211712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 algn="ctr"/>
            <a:r>
              <a:rPr lang="ja-JP" altLang="en-US" sz="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彩の国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2656" y="220734"/>
            <a:ext cx="755830" cy="243450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 algn="ctr"/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埼玉県</a:t>
            </a:r>
            <a:endParaRPr lang="ja-JP" altLang="en-US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569779" y="4697136"/>
            <a:ext cx="4968553" cy="551227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・就業場所が埼玉県内にある企業</a:t>
            </a: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（正社員・パートの別は問いません。）</a:t>
            </a: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5830245" y="2850"/>
            <a:ext cx="999204" cy="942282"/>
          </a:xfrm>
          <a:prstGeom prst="ellipse">
            <a:avLst/>
          </a:prstGeom>
          <a:solidFill>
            <a:srgbClr val="FF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97" tIns="44348" rIns="88697" bIns="44348" rtlCol="0" anchor="ctr"/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itchFamily="50" charset="-128"/>
              </a:rPr>
              <a:t>参加</a:t>
            </a:r>
            <a:endParaRPr lang="en-US" altLang="ja-JP" sz="2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Meiryo UI" pitchFamily="50" charset="-128"/>
            </a:endParaRPr>
          </a:p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itchFamily="50" charset="-128"/>
              </a:rPr>
              <a:t>無料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326425" y="516157"/>
            <a:ext cx="4475431" cy="366561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埼玉県企業人材サポートデスクさいたま主催</a:t>
            </a: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0311" y="6789832"/>
            <a:ext cx="2123025" cy="1545488"/>
          </a:xfrm>
          <a:prstGeom prst="rect">
            <a:avLst/>
          </a:prstGeom>
        </p:spPr>
      </p:pic>
      <p:sp>
        <p:nvSpPr>
          <p:cNvPr id="24" name="テキスト ボックス 23"/>
          <p:cNvSpPr txBox="1"/>
          <p:nvPr/>
        </p:nvSpPr>
        <p:spPr>
          <a:xfrm>
            <a:off x="5301208" y="8625408"/>
            <a:ext cx="1498485" cy="397339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受付時間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~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金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9:00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17:00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</a:p>
        </p:txBody>
      </p:sp>
      <p:pic>
        <p:nvPicPr>
          <p:cNvPr id="49" name="図 48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98913">
                        <a14:foregroundMark x1="43116" y1="11074" x2="34783" y2="15101"/>
                        <a14:foregroundMark x1="53986" y1="13423" x2="53261" y2="2114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079" y="48393"/>
            <a:ext cx="462742" cy="531831"/>
          </a:xfrm>
          <a:prstGeom prst="rect">
            <a:avLst/>
          </a:prstGeom>
        </p:spPr>
      </p:pic>
      <p:sp>
        <p:nvSpPr>
          <p:cNvPr id="50" name="テキスト ボックス 14"/>
          <p:cNvSpPr txBox="1"/>
          <p:nvPr/>
        </p:nvSpPr>
        <p:spPr>
          <a:xfrm>
            <a:off x="673251" y="598945"/>
            <a:ext cx="7617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918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837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755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673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591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511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429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1347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埼玉県のマスコット</a:t>
            </a:r>
            <a:endParaRPr kumimoji="1"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「コバトン」</a:t>
            </a:r>
            <a:endParaRPr kumimoji="1"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462728" y="9394969"/>
            <a:ext cx="355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https://hwus.jp/company/</a:t>
            </a:r>
            <a:endParaRPr lang="ja-JP" altLang="en-US" dirty="0">
              <a:solidFill>
                <a:srgbClr val="002060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560240" y="6350111"/>
            <a:ext cx="4968553" cy="407278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・「参加申込書」をメールまたは</a:t>
            </a:r>
            <a:r>
              <a:rPr lang="en-US" altLang="ja-JP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FAX</a:t>
            </a:r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でお送りください。</a:t>
            </a: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569779" y="5234570"/>
            <a:ext cx="3904923" cy="407278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・埼玉県内での就職を希望される方</a:t>
            </a: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12162" y="4697136"/>
            <a:ext cx="1423052" cy="2153751"/>
            <a:chOff x="215864" y="4386873"/>
            <a:chExt cx="1423052" cy="2153751"/>
          </a:xfrm>
        </p:grpSpPr>
        <p:grpSp>
          <p:nvGrpSpPr>
            <p:cNvPr id="37" name="グループ化 36"/>
            <p:cNvGrpSpPr/>
            <p:nvPr/>
          </p:nvGrpSpPr>
          <p:grpSpPr>
            <a:xfrm>
              <a:off x="217764" y="4386873"/>
              <a:ext cx="1421152" cy="442929"/>
              <a:chOff x="-2006851" y="2686302"/>
              <a:chExt cx="1480319" cy="223928"/>
            </a:xfrm>
          </p:grpSpPr>
          <p:sp>
            <p:nvSpPr>
              <p:cNvPr id="38" name="角丸四角形 37"/>
              <p:cNvSpPr/>
              <p:nvPr/>
            </p:nvSpPr>
            <p:spPr>
              <a:xfrm>
                <a:off x="-2006851" y="2686302"/>
                <a:ext cx="1355985" cy="223928"/>
              </a:xfrm>
              <a:prstGeom prst="roundRect">
                <a:avLst>
                  <a:gd name="adj" fmla="val 30944"/>
                </a:avLst>
              </a:prstGeom>
              <a:solidFill>
                <a:schemeClr val="tx2"/>
              </a:solidFill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テキスト ボックス 38"/>
              <p:cNvSpPr txBox="1"/>
              <p:nvPr/>
            </p:nvSpPr>
            <p:spPr>
              <a:xfrm>
                <a:off x="-1789335" y="2723145"/>
                <a:ext cx="1262803" cy="999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t">
                <a:spAutoFit/>
              </a:bodyPr>
              <a:lstStyle/>
              <a:p>
                <a:r>
                  <a:rPr kumimoji="1" lang="ja-JP" altLang="en-US" sz="1400" b="1" dirty="0">
                    <a:solidFill>
                      <a:schemeClr val="bg1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対象企業</a:t>
                </a:r>
              </a:p>
            </p:txBody>
          </p:sp>
        </p:grpSp>
        <p:grpSp>
          <p:nvGrpSpPr>
            <p:cNvPr id="40" name="グループ化 39"/>
            <p:cNvGrpSpPr/>
            <p:nvPr/>
          </p:nvGrpSpPr>
          <p:grpSpPr>
            <a:xfrm>
              <a:off x="215864" y="6097695"/>
              <a:ext cx="1409348" cy="442929"/>
              <a:chOff x="-2006851" y="2686302"/>
              <a:chExt cx="1468023" cy="223928"/>
            </a:xfrm>
          </p:grpSpPr>
          <p:sp>
            <p:nvSpPr>
              <p:cNvPr id="41" name="角丸四角形 40"/>
              <p:cNvSpPr/>
              <p:nvPr/>
            </p:nvSpPr>
            <p:spPr>
              <a:xfrm>
                <a:off x="-2006851" y="2686302"/>
                <a:ext cx="1355985" cy="223928"/>
              </a:xfrm>
              <a:prstGeom prst="roundRect">
                <a:avLst>
                  <a:gd name="adj" fmla="val 30944"/>
                </a:avLst>
              </a:prstGeom>
              <a:solidFill>
                <a:schemeClr val="tx2"/>
              </a:solidFill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テキスト ボックス 41"/>
              <p:cNvSpPr txBox="1"/>
              <p:nvPr/>
            </p:nvSpPr>
            <p:spPr>
              <a:xfrm>
                <a:off x="-1801631" y="2723145"/>
                <a:ext cx="1262803" cy="15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t">
                <a:spAutoFit/>
              </a:bodyPr>
              <a:lstStyle/>
              <a:p>
                <a:r>
                  <a:rPr kumimoji="1" lang="ja-JP" altLang="en-US" sz="1400" b="1" dirty="0">
                    <a:solidFill>
                      <a:schemeClr val="bg1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申込方法</a:t>
                </a:r>
              </a:p>
            </p:txBody>
          </p:sp>
        </p:grpSp>
        <p:grpSp>
          <p:nvGrpSpPr>
            <p:cNvPr id="46" name="グループ化 45"/>
            <p:cNvGrpSpPr/>
            <p:nvPr/>
          </p:nvGrpSpPr>
          <p:grpSpPr>
            <a:xfrm>
              <a:off x="217764" y="4955581"/>
              <a:ext cx="1421152" cy="442929"/>
              <a:chOff x="-2006851" y="2686302"/>
              <a:chExt cx="1480319" cy="223928"/>
            </a:xfrm>
          </p:grpSpPr>
          <p:sp>
            <p:nvSpPr>
              <p:cNvPr id="47" name="角丸四角形 46"/>
              <p:cNvSpPr/>
              <p:nvPr/>
            </p:nvSpPr>
            <p:spPr>
              <a:xfrm>
                <a:off x="-2006851" y="2686302"/>
                <a:ext cx="1355985" cy="223928"/>
              </a:xfrm>
              <a:prstGeom prst="roundRect">
                <a:avLst>
                  <a:gd name="adj" fmla="val 30944"/>
                </a:avLst>
              </a:prstGeom>
              <a:solidFill>
                <a:schemeClr val="tx2"/>
              </a:solidFill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" name="テキスト ボックス 47"/>
              <p:cNvSpPr txBox="1"/>
              <p:nvPr/>
            </p:nvSpPr>
            <p:spPr>
              <a:xfrm>
                <a:off x="-1789335" y="2723145"/>
                <a:ext cx="1262803" cy="15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t">
                <a:spAutoFit/>
              </a:bodyPr>
              <a:lstStyle/>
              <a:p>
                <a:r>
                  <a:rPr kumimoji="1" lang="ja-JP" altLang="en-US" sz="1400" b="1" dirty="0">
                    <a:solidFill>
                      <a:schemeClr val="bg1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対 象 者</a:t>
                </a:r>
              </a:p>
            </p:txBody>
          </p:sp>
        </p:grpSp>
        <p:grpSp>
          <p:nvGrpSpPr>
            <p:cNvPr id="56" name="グループ化 55"/>
            <p:cNvGrpSpPr/>
            <p:nvPr/>
          </p:nvGrpSpPr>
          <p:grpSpPr>
            <a:xfrm>
              <a:off x="217764" y="5530207"/>
              <a:ext cx="1421152" cy="442929"/>
              <a:chOff x="-2006851" y="2686302"/>
              <a:chExt cx="1480319" cy="223928"/>
            </a:xfrm>
          </p:grpSpPr>
          <p:sp>
            <p:nvSpPr>
              <p:cNvPr id="57" name="角丸四角形 56"/>
              <p:cNvSpPr/>
              <p:nvPr/>
            </p:nvSpPr>
            <p:spPr>
              <a:xfrm>
                <a:off x="-2006851" y="2686302"/>
                <a:ext cx="1355985" cy="223928"/>
              </a:xfrm>
              <a:prstGeom prst="roundRect">
                <a:avLst>
                  <a:gd name="adj" fmla="val 30944"/>
                </a:avLst>
              </a:prstGeom>
              <a:solidFill>
                <a:schemeClr val="tx2"/>
              </a:solidFill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" name="テキスト ボックス 57"/>
              <p:cNvSpPr txBox="1"/>
              <p:nvPr/>
            </p:nvSpPr>
            <p:spPr>
              <a:xfrm>
                <a:off x="-1789335" y="2723145"/>
                <a:ext cx="1262803" cy="15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t">
                <a:spAutoFit/>
              </a:bodyPr>
              <a:lstStyle/>
              <a:p>
                <a:r>
                  <a:rPr kumimoji="1" lang="ja-JP" altLang="en-US" sz="1400" b="1" dirty="0">
                    <a:solidFill>
                      <a:schemeClr val="bg1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会　　場</a:t>
                </a:r>
              </a:p>
            </p:txBody>
          </p:sp>
        </p:grpSp>
      </p:grpSp>
      <p:sp>
        <p:nvSpPr>
          <p:cNvPr id="59" name="テキスト ボックス 58"/>
          <p:cNvSpPr txBox="1"/>
          <p:nvPr/>
        </p:nvSpPr>
        <p:spPr>
          <a:xfrm>
            <a:off x="1577543" y="5883949"/>
            <a:ext cx="5458375" cy="335783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・埼玉しごとセンター　セミナー室　</a:t>
            </a: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407072" y="7277522"/>
            <a:ext cx="41500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埼玉県さいたま市南区沼影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1-10-1 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ラムザタワー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3F</a:t>
            </a:r>
          </a:p>
          <a:p>
            <a:endParaRPr lang="ja-JP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JR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埼京線・武蔵野線「武蔵浦和駅」西口から徒歩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889655" y="2169488"/>
            <a:ext cx="5364596" cy="830534"/>
          </a:xfrm>
          <a:prstGeom prst="rect">
            <a:avLst/>
          </a:prstGeom>
          <a:noFill/>
          <a:ln w="19050">
            <a:noFill/>
          </a:ln>
        </p:spPr>
        <p:txBody>
          <a:bodyPr wrap="square" lIns="88697" tIns="44348" rIns="88697" bIns="44348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埼玉しごとセンター</a:t>
            </a:r>
            <a:r>
              <a:rPr lang="ja-JP" altLang="en-US" sz="14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利用者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を対象としたセミナーに引き続いて実施します。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会社概要、募集職種等の</a:t>
            </a:r>
            <a:r>
              <a:rPr lang="ja-JP" altLang="en-US" sz="14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企業説明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の後に希望者がいた場合は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b="1" dirty="0">
                <a:solidFill>
                  <a:srgbClr val="F6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個別相談会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を行います。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19564" y="3062463"/>
            <a:ext cx="6694110" cy="1343495"/>
          </a:xfrm>
          <a:prstGeom prst="rect">
            <a:avLst/>
          </a:prstGeom>
          <a:noFill/>
          <a:ln w="19050">
            <a:noFill/>
          </a:ln>
        </p:spPr>
        <p:txBody>
          <a:bodyPr wrap="square" lIns="88697" tIns="44348" rIns="88697" bIns="44348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●運営は埼玉県が行います。</a:t>
            </a:r>
            <a:endParaRPr lang="en-US" altLang="ja-JP" sz="1400" dirty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●企業紹介シート、ホームページ、当施設内、当施設主催のセミナー等で広く紹介すること</a:t>
            </a:r>
            <a:endParaRPr lang="en-US" altLang="ja-JP" sz="1400" dirty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ができます。</a:t>
            </a:r>
            <a:endParaRPr lang="en-US" altLang="ja-JP" sz="1400" dirty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●オンラインでの配信もありますので、遠隔地にお住まいの方との面接や企業ＰＲもできます。</a:t>
            </a:r>
            <a:endParaRPr lang="en-US" altLang="ja-JP" sz="1400" dirty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●開催は主に水曜日午後です。</a:t>
            </a:r>
            <a:endParaRPr lang="en-US" altLang="ja-JP" sz="1400" dirty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38" y="9011452"/>
            <a:ext cx="744598" cy="744598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8326" y="788277"/>
            <a:ext cx="66479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企業説明会・個別相談</a:t>
            </a:r>
            <a:r>
              <a:rPr kumimoji="1" lang="ja-JP" altLang="en-US" sz="48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861905" y="1716931"/>
            <a:ext cx="3441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参加企業募集のお知らせ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1393" y="8573222"/>
            <a:ext cx="10262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kumimoji="1" lang="ja-JP" altLang="en-US" sz="1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お問合せ</a:t>
            </a:r>
            <a:r>
              <a:rPr kumimoji="1" lang="en-US" altLang="ja-JP" sz="1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endParaRPr kumimoji="1" lang="ja-JP" altLang="en-US" sz="14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70811" y="8590362"/>
            <a:ext cx="3927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埼玉県企業人材サポートデスクさいたま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77950" y="8986705"/>
            <a:ext cx="5184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TEL</a:t>
            </a:r>
            <a:r>
              <a:rPr kumimoji="1" lang="ja-JP" altLang="en-US" sz="2400" dirty="0"/>
              <a:t>　</a:t>
            </a:r>
            <a:r>
              <a:rPr kumimoji="1" lang="en-US" altLang="ja-JP" sz="2400" dirty="0"/>
              <a:t>048-826-5533   FAX   048-864-9830</a:t>
            </a:r>
            <a:endParaRPr kumimoji="1" lang="ja-JP" altLang="en-US" sz="2400" dirty="0"/>
          </a:p>
        </p:txBody>
      </p:sp>
      <p:sp>
        <p:nvSpPr>
          <p:cNvPr id="66" name="正方形/長方形 65"/>
          <p:cNvSpPr/>
          <p:nvPr/>
        </p:nvSpPr>
        <p:spPr>
          <a:xfrm>
            <a:off x="1268760" y="9437547"/>
            <a:ext cx="1152128" cy="309093"/>
          </a:xfrm>
          <a:prstGeom prst="rect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ホームページ</a:t>
            </a:r>
          </a:p>
        </p:txBody>
      </p:sp>
      <p:pic>
        <p:nvPicPr>
          <p:cNvPr id="1027" name="Picture 3" descr="C:\Users\hi.suzuki\AppData\Local\Microsoft\Windows\Temporary Internet Files\Content.IE5\Z1DER1EN\MC900371060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532" y="9442427"/>
            <a:ext cx="463560" cy="313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角丸四角形 28"/>
          <p:cNvSpPr/>
          <p:nvPr/>
        </p:nvSpPr>
        <p:spPr>
          <a:xfrm>
            <a:off x="119564" y="1729681"/>
            <a:ext cx="1653252" cy="45844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4236" y="1787116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主に水曜日開催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322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10294" y="275032"/>
            <a:ext cx="6803940" cy="811885"/>
          </a:xfrm>
        </p:spPr>
        <p:txBody>
          <a:bodyPr>
            <a:normAutofit fontScale="90000"/>
          </a:bodyPr>
          <a:lstStyle/>
          <a:p>
            <a:r>
              <a:rPr lang="ja-JP" altLang="en-US" sz="2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埼玉県企業人材サポートデスクさいたま主催</a:t>
            </a:r>
            <a:br>
              <a:rPr lang="en-US" altLang="ja-JP" sz="2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lang="ja-JP" altLang="en-US" sz="3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「企業説明会・個別相談会」　参加申込書</a:t>
            </a: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81062" y="8377355"/>
            <a:ext cx="6600289" cy="936097"/>
          </a:xfrm>
          <a:prstGeom prst="rect">
            <a:avLst/>
          </a:prstGeom>
        </p:spPr>
        <p:txBody>
          <a:bodyPr vert="horz" lIns="95784" tIns="47892" rIns="95784" bIns="47892" rtlCol="0" anchor="ctr" anchorCtr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25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お申込み　メール　</a:t>
            </a:r>
            <a:r>
              <a:rPr lang="en-US" altLang="ja-JP" sz="25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a4510-11@pref.saitama.lg.jp</a:t>
            </a:r>
          </a:p>
          <a:p>
            <a:pPr marL="0" indent="0">
              <a:buNone/>
            </a:pPr>
            <a:r>
              <a:rPr lang="ja-JP" altLang="en-US" b="1" dirty="0"/>
              <a:t>　　　　　　</a:t>
            </a:r>
            <a:r>
              <a:rPr lang="en-US" altLang="ja-JP" sz="3300" b="1" dirty="0"/>
              <a:t>FAX</a:t>
            </a:r>
            <a:r>
              <a:rPr lang="ja-JP" altLang="en-US" sz="1600" dirty="0"/>
              <a:t>　</a:t>
            </a:r>
            <a:r>
              <a:rPr lang="ja-JP" altLang="en-US" sz="1600" b="1" dirty="0"/>
              <a:t>　</a:t>
            </a:r>
            <a:r>
              <a:rPr lang="en-US" altLang="ja-JP" sz="25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048-864-9830</a:t>
            </a:r>
            <a:endParaRPr lang="ja-JP" altLang="en-US" sz="25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298660" y="8402716"/>
            <a:ext cx="6216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298660" y="9220166"/>
            <a:ext cx="6216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81062" y="9220166"/>
            <a:ext cx="6858000" cy="417102"/>
          </a:xfrm>
          <a:prstGeom prst="rect">
            <a:avLst/>
          </a:prstGeom>
        </p:spPr>
        <p:txBody>
          <a:bodyPr vert="horz" lIns="95784" tIns="47892" rIns="95784" bIns="47892" rtlCol="0" anchor="ctr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埼玉県企業人材サポートデスクさいたま</a:t>
            </a: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（埼玉しごとセンター内）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72008" y="1136576"/>
            <a:ext cx="66693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4076004" y="5999941"/>
            <a:ext cx="2748741" cy="305006"/>
          </a:xfrm>
          <a:prstGeom prst="rect">
            <a:avLst/>
          </a:prstGeom>
          <a:noFill/>
        </p:spPr>
        <p:txBody>
          <a:bodyPr wrap="none" lIns="88697" tIns="44348" rIns="88697" bIns="44348" rtlCol="0">
            <a:spAutoFit/>
          </a:bodyPr>
          <a:lstStyle/>
          <a:p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募集職種は複数でも構いません。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703495"/>
              </p:ext>
            </p:extLst>
          </p:nvPr>
        </p:nvGraphicFramePr>
        <p:xfrm>
          <a:off x="298660" y="1888903"/>
          <a:ext cx="6377852" cy="40670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1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7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1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01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44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98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会社名</a:t>
                      </a:r>
                    </a:p>
                  </a:txBody>
                  <a:tcPr marL="87086" marR="87086" marT="44928" marB="44928" anchor="ctr"/>
                </a:tc>
                <a:tc gridSpan="6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0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住　所</a:t>
                      </a:r>
                      <a:endParaRPr kumimoji="1" lang="en-US" altLang="ja-JP" sz="12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/>
                </a:tc>
                <a:tc gridSpan="6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9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担当者名</a:t>
                      </a:r>
                    </a:p>
                  </a:txBody>
                  <a:tcPr marL="87086" marR="87086" marT="44928" marB="44928"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部署名</a:t>
                      </a:r>
                      <a:endParaRPr kumimoji="1" lang="ja-JP" altLang="en-US" sz="14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/>
                </a:tc>
                <a:tc gridSpan="3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5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電話＆</a:t>
                      </a:r>
                      <a:r>
                        <a:rPr kumimoji="1" lang="en-US" altLang="ja-JP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FAX</a:t>
                      </a:r>
                      <a:endParaRPr kumimoji="1" lang="ja-JP" altLang="en-US" sz="12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TEL:</a:t>
                      </a:r>
                    </a:p>
                    <a:p>
                      <a:endParaRPr kumimoji="1" lang="en-US" altLang="ja-JP" sz="5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r>
                        <a:rPr kumimoji="1" lang="en-US" altLang="ja-JP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FAX</a:t>
                      </a:r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：</a:t>
                      </a:r>
                    </a:p>
                  </a:txBody>
                  <a:tcPr marL="87086" marR="87086" marT="44928" marB="44928"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メール</a:t>
                      </a:r>
                      <a:endParaRPr kumimoji="1" lang="en-US" altLang="ja-JP" sz="12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846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募集職種</a:t>
                      </a:r>
                    </a:p>
                  </a:txBody>
                  <a:tcPr marL="87086" marR="87086" marT="44928" marB="44928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職種名①</a:t>
                      </a:r>
                      <a:endParaRPr kumimoji="1" lang="en-US" altLang="ja-JP" sz="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ﾊﾛｰﾜｰｸ求人番号（あれば記入）</a:t>
                      </a:r>
                      <a:endParaRPr kumimoji="1" lang="en-US" altLang="ja-JP" sz="8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8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採用人数</a:t>
                      </a:r>
                      <a:endParaRPr kumimoji="1" lang="en-US" altLang="ja-JP" sz="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2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職種名②</a:t>
                      </a:r>
                    </a:p>
                  </a:txBody>
                  <a:tcPr marL="87086" marR="87086" marT="44928" marB="44928"/>
                </a:tc>
                <a:tc gridSpan="3">
                  <a:txBody>
                    <a:bodyPr/>
                    <a:lstStyle/>
                    <a:p>
                      <a:pPr marL="0" marR="0" lvl="0" indent="0" algn="l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ﾊﾛｰﾜｰｸ求人番号（あれば記入）</a:t>
                      </a:r>
                      <a:endParaRPr kumimoji="1" lang="en-US" altLang="ja-JP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採用人数</a:t>
                      </a: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2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職種名③</a:t>
                      </a:r>
                    </a:p>
                  </a:txBody>
                  <a:tcPr marL="87086" marR="87086" marT="44928" marB="44928"/>
                </a:tc>
                <a:tc gridSpan="3">
                  <a:txBody>
                    <a:bodyPr/>
                    <a:lstStyle/>
                    <a:p>
                      <a:pPr marL="0" marR="0" lvl="0" indent="0" algn="l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ﾊﾛｰﾜｰｸ求人番号（あれば記入）</a:t>
                      </a:r>
                      <a:endParaRPr kumimoji="1" lang="en-US" altLang="ja-JP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採用人数</a:t>
                      </a: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63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備　　考</a:t>
                      </a:r>
                    </a:p>
                  </a:txBody>
                  <a:tcPr marL="87086" marR="87086" marT="44928" marB="44928" anchor="ctr"/>
                </a:tc>
                <a:tc gridSpan="6">
                  <a:txBody>
                    <a:bodyPr/>
                    <a:lstStyle/>
                    <a:p>
                      <a:endParaRPr kumimoji="1" lang="en-US" altLang="ja-JP" sz="10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4352161" y="1223101"/>
            <a:ext cx="2472584" cy="257078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1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申込日：　　  　　　年　　 　月　　 　日</a:t>
            </a:r>
            <a:endParaRPr kumimoji="1" lang="ja-JP" altLang="en-US" u="sng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76672" y="7097034"/>
            <a:ext cx="6515010" cy="1136002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ハローワーク求人番号について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●ハローワークに求人登録している場合は、求人番号をご記入ください。こちらに記載された求人票を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参考にして「企業紹介シート」を作成します。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●求人登録をしていない場合は、「企業紹介シート」の作成にご協力をお願いします。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●求人番号は、本説明会参加者が応募可能なものをご記入ください。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1DB2924-1EE9-47BF-A323-35C3DBFAB465}"/>
              </a:ext>
            </a:extLst>
          </p:cNvPr>
          <p:cNvSpPr txBox="1"/>
          <p:nvPr/>
        </p:nvSpPr>
        <p:spPr>
          <a:xfrm>
            <a:off x="2119547" y="3296816"/>
            <a:ext cx="461665" cy="923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6020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2173</TotalTime>
  <Words>428</Words>
  <Application>Microsoft Office PowerPoint</Application>
  <PresentationFormat>A4 210 x 297 mm</PresentationFormat>
  <Paragraphs>70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HG丸ｺﾞｼｯｸM-PRO</vt:lpstr>
      <vt:lpstr>Meiryo UI</vt:lpstr>
      <vt:lpstr>Arial</vt:lpstr>
      <vt:lpstr>Calibri</vt:lpstr>
      <vt:lpstr>Office ​​テーマ</vt:lpstr>
      <vt:lpstr>PowerPoint プレゼンテーション</vt:lpstr>
      <vt:lpstr>埼玉県企業人材サポートデスクさいたま主催 「企業説明会・個別相談会」　参加申込書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小林 一智</cp:lastModifiedBy>
  <cp:revision>210</cp:revision>
  <cp:lastPrinted>2021-03-24T06:48:14Z</cp:lastPrinted>
  <dcterms:created xsi:type="dcterms:W3CDTF">2013-10-22T03:47:16Z</dcterms:created>
  <dcterms:modified xsi:type="dcterms:W3CDTF">2024-04-23T01:52:15Z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1221858628</vt:i4>
  </property>
  <property fmtid="{D5CDD505-2E9C-101B-9397-08002B2CF9AE}" pid="3" name="_NewReviewCycle">
    <vt:lpwstr/>
  </property>
  <property fmtid="{D5CDD505-2E9C-101B-9397-08002B2CF9AE}" pid="4" name="_EmailSubject">
    <vt:lpwstr>企業面接会チラシ（訂正版）について</vt:lpwstr>
  </property>
  <property fmtid="{D5CDD505-2E9C-101B-9397-08002B2CF9AE}" pid="5" name="_AuthorEmail">
    <vt:lpwstr>yasuhiro.maebashi@inte.co.jp</vt:lpwstr>
  </property>
  <property fmtid="{D5CDD505-2E9C-101B-9397-08002B2CF9AE}" pid="6" name="_AuthorEmailDisplayName">
    <vt:lpwstr>前橋 康裕</vt:lpwstr>
  </property>
  <property fmtid="{D5CDD505-2E9C-101B-9397-08002B2CF9AE}" pid="7" name="_PreviousAdHocReviewCycleID">
    <vt:i4>-744363837</vt:i4>
  </property>
</Properties>
</file>